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</p:sldIdLst>
  <p:sldSz cy="5143500" cx="9144000"/>
  <p:notesSz cx="6858000" cy="9144000"/>
  <p:embeddedFontLst>
    <p:embeddedFont>
      <p:font typeface="Montserrat"/>
      <p:regular r:id="rId30"/>
      <p:bold r:id="rId31"/>
      <p:italic r:id="rId32"/>
      <p:boldItalic r:id="rId33"/>
    </p:embeddedFont>
    <p:embeddedFont>
      <p:font typeface="Lora"/>
      <p:regular r:id="rId34"/>
      <p:bold r:id="rId35"/>
      <p:italic r:id="rId36"/>
      <p:boldItalic r:id="rId37"/>
    </p:embeddedFont>
    <p:embeddedFont>
      <p:font typeface="Josefin Sans"/>
      <p:regular r:id="rId38"/>
      <p:bold r:id="rId39"/>
      <p:italic r:id="rId40"/>
      <p:boldItalic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JosefinSans-italic.fntdata"/><Relationship Id="rId20" Type="http://schemas.openxmlformats.org/officeDocument/2006/relationships/slide" Target="slides/slide15.xml"/><Relationship Id="rId41" Type="http://schemas.openxmlformats.org/officeDocument/2006/relationships/font" Target="fonts/JosefinSans-bold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Montserrat-bold.fntdata"/><Relationship Id="rId30" Type="http://schemas.openxmlformats.org/officeDocument/2006/relationships/font" Target="fonts/Montserrat-regular.fntdata"/><Relationship Id="rId11" Type="http://schemas.openxmlformats.org/officeDocument/2006/relationships/slide" Target="slides/slide6.xml"/><Relationship Id="rId33" Type="http://schemas.openxmlformats.org/officeDocument/2006/relationships/font" Target="fonts/Montserrat-boldItalic.fntdata"/><Relationship Id="rId10" Type="http://schemas.openxmlformats.org/officeDocument/2006/relationships/slide" Target="slides/slide5.xml"/><Relationship Id="rId32" Type="http://schemas.openxmlformats.org/officeDocument/2006/relationships/font" Target="fonts/Montserrat-italic.fntdata"/><Relationship Id="rId13" Type="http://schemas.openxmlformats.org/officeDocument/2006/relationships/slide" Target="slides/slide8.xml"/><Relationship Id="rId35" Type="http://schemas.openxmlformats.org/officeDocument/2006/relationships/font" Target="fonts/Lora-bold.fntdata"/><Relationship Id="rId12" Type="http://schemas.openxmlformats.org/officeDocument/2006/relationships/slide" Target="slides/slide7.xml"/><Relationship Id="rId34" Type="http://schemas.openxmlformats.org/officeDocument/2006/relationships/font" Target="fonts/Lora-regular.fntdata"/><Relationship Id="rId15" Type="http://schemas.openxmlformats.org/officeDocument/2006/relationships/slide" Target="slides/slide10.xml"/><Relationship Id="rId37" Type="http://schemas.openxmlformats.org/officeDocument/2006/relationships/font" Target="fonts/Lora-boldItalic.fntdata"/><Relationship Id="rId14" Type="http://schemas.openxmlformats.org/officeDocument/2006/relationships/slide" Target="slides/slide9.xml"/><Relationship Id="rId36" Type="http://schemas.openxmlformats.org/officeDocument/2006/relationships/font" Target="fonts/Lora-italic.fntdata"/><Relationship Id="rId17" Type="http://schemas.openxmlformats.org/officeDocument/2006/relationships/slide" Target="slides/slide12.xml"/><Relationship Id="rId39" Type="http://schemas.openxmlformats.org/officeDocument/2006/relationships/font" Target="fonts/JosefinSans-bold.fntdata"/><Relationship Id="rId16" Type="http://schemas.openxmlformats.org/officeDocument/2006/relationships/slide" Target="slides/slide11.xml"/><Relationship Id="rId38" Type="http://schemas.openxmlformats.org/officeDocument/2006/relationships/font" Target="fonts/JosefinSans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6fd313ae319d543f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6fd313ae319d543f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f8c5a7143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f8c5a7143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f36f202d7b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f36f202d7b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f8c5a71430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f8c5a71430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6fd313ae319d543f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6fd313ae319d543f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f7e8e527c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f7e8e527c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f8c5a71430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f8c5a71430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f9ada6c2e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f9ada6c2e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f8c5a71430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f8c5a71430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6fd313ae319d543f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6fd313ae319d543f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6fd313ae319d543f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6fd313ae319d543f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6fd313ae319d543f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6fd313ae319d543f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6fd313ae319d543f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6fd313ae319d543f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f8dca311f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f8dca311f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f9ada6c2e7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f9ada6c2e7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f36f202d7b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f36f202d7b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6fd313ae319d543f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6fd313ae319d543f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6fd313ae319d543f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6fd313ae319d543f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f31b9cc001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f31b9cc001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f31b9cc001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f31b9cc001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6fd313ae319d543f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6fd313ae319d543f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f31b9cc001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f31b9cc001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f31b9cc001_1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f31b9cc001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6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4.png"/><Relationship Id="rId4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jpg"/><Relationship Id="rId4" Type="http://schemas.openxmlformats.org/officeDocument/2006/relationships/image" Target="../media/image13.png"/><Relationship Id="rId5" Type="http://schemas.openxmlformats.org/officeDocument/2006/relationships/image" Target="../media/image12.png"/><Relationship Id="rId6" Type="http://schemas.openxmlformats.org/officeDocument/2006/relationships/image" Target="../media/image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2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8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9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6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1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6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20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Relationship Id="rId4" Type="http://schemas.openxmlformats.org/officeDocument/2006/relationships/image" Target="../media/image8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png"/><Relationship Id="rId4" Type="http://schemas.openxmlformats.org/officeDocument/2006/relationships/image" Target="../media/image30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8.png"/><Relationship Id="rId4" Type="http://schemas.openxmlformats.org/officeDocument/2006/relationships/image" Target="../media/image29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25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3.png"/><Relationship Id="rId4" Type="http://schemas.openxmlformats.org/officeDocument/2006/relationships/image" Target="../media/image10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Relationship Id="rId4" Type="http://schemas.openxmlformats.org/officeDocument/2006/relationships/image" Target="../media/image27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>
            <p:ph type="ctrTitle"/>
          </p:nvPr>
        </p:nvSpPr>
        <p:spPr>
          <a:xfrm>
            <a:off x="2593800" y="1496700"/>
            <a:ext cx="3956400" cy="215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Josefin Sans"/>
                <a:ea typeface="Josefin Sans"/>
                <a:cs typeface="Josefin Sans"/>
                <a:sym typeface="Josefin Sans"/>
              </a:rPr>
              <a:t>E2 </a:t>
            </a:r>
            <a:r>
              <a:rPr lang="en">
                <a:solidFill>
                  <a:schemeClr val="lt2"/>
                </a:solidFill>
                <a:latin typeface="Josefin Sans"/>
                <a:ea typeface="Josefin Sans"/>
                <a:cs typeface="Josefin Sans"/>
                <a:sym typeface="Josefin Sans"/>
              </a:rPr>
              <a:t>Escape</a:t>
            </a:r>
            <a:r>
              <a:rPr lang="en">
                <a:solidFill>
                  <a:schemeClr val="lt2"/>
                </a:solidFill>
                <a:latin typeface="Josefin Sans"/>
                <a:ea typeface="Josefin Sans"/>
                <a:cs typeface="Josefin Sans"/>
                <a:sym typeface="Josefin Sans"/>
              </a:rPr>
              <a:t> Room - Circuit</a:t>
            </a:r>
            <a:r>
              <a:rPr lang="en"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">
                <a:solidFill>
                  <a:schemeClr val="lt2"/>
                </a:solidFill>
                <a:latin typeface="Josefin Sans"/>
                <a:ea typeface="Josefin Sans"/>
                <a:cs typeface="Josefin Sans"/>
                <a:sym typeface="Josefin Sans"/>
              </a:rPr>
              <a:t>Maze</a:t>
            </a:r>
            <a:endParaRPr>
              <a:solidFill>
                <a:schemeClr val="lt2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FEFEF"/>
            </a:gs>
            <a:gs pos="50000">
              <a:srgbClr val="B6D7A8"/>
            </a:gs>
            <a:gs pos="100000">
              <a:srgbClr val="EFEFEF"/>
            </a:gs>
          </a:gsLst>
          <a:lin ang="5400012" scaled="0"/>
        </a:grad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2"/>
          <p:cNvSpPr txBox="1"/>
          <p:nvPr>
            <p:ph type="title"/>
          </p:nvPr>
        </p:nvSpPr>
        <p:spPr>
          <a:xfrm>
            <a:off x="1769700" y="1784700"/>
            <a:ext cx="5604600" cy="1574100"/>
          </a:xfrm>
          <a:prstGeom prst="rect">
            <a:avLst/>
          </a:prstGeom>
          <a:effectLst>
            <a:outerShdw blurRad="57150" rotWithShape="0" algn="bl" dir="15840000" dist="57150">
              <a:srgbClr val="000000">
                <a:alpha val="52000"/>
              </a:srgbClr>
            </a:outerShdw>
          </a:effectLst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Josefin Sans"/>
                <a:ea typeface="Josefin Sans"/>
                <a:cs typeface="Josefin Sans"/>
                <a:sym typeface="Josefin Sans"/>
              </a:rPr>
              <a:t>Project Backg</a:t>
            </a:r>
            <a:r>
              <a:rPr lang="en">
                <a:latin typeface="Josefin Sans"/>
                <a:ea typeface="Josefin Sans"/>
                <a:cs typeface="Josefin Sans"/>
                <a:sym typeface="Josefin Sans"/>
              </a:rPr>
              <a:t>round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23"/>
          <p:cNvPicPr preferRelativeResize="0"/>
          <p:nvPr/>
        </p:nvPicPr>
        <p:blipFill>
          <a:blip r:embed="rId3">
            <a:alphaModFix amt="32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3"/>
          <p:cNvSpPr txBox="1"/>
          <p:nvPr>
            <p:ph type="title"/>
          </p:nvPr>
        </p:nvSpPr>
        <p:spPr>
          <a:xfrm>
            <a:off x="1271175" y="368300"/>
            <a:ext cx="3484800" cy="572700"/>
          </a:xfrm>
          <a:prstGeom prst="rect">
            <a:avLst/>
          </a:prstGeom>
          <a:effectLst>
            <a:outerShdw blurRad="57150" rotWithShape="0" algn="bl" dir="4800000" dist="47625">
              <a:schemeClr val="lt2">
                <a:alpha val="50000"/>
              </a:schemeClr>
            </a:outerShdw>
          </a:effectLst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Lora"/>
                <a:ea typeface="Lora"/>
                <a:cs typeface="Lora"/>
                <a:sym typeface="Lora"/>
              </a:rPr>
              <a:t>Primary Stakeholders</a:t>
            </a:r>
            <a:endParaRPr>
              <a:solidFill>
                <a:schemeClr val="lt2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28" name="Google Shape;128;p23"/>
          <p:cNvSpPr txBox="1"/>
          <p:nvPr>
            <p:ph idx="1" type="body"/>
          </p:nvPr>
        </p:nvSpPr>
        <p:spPr>
          <a:xfrm>
            <a:off x="186300" y="1152475"/>
            <a:ext cx="8771400" cy="18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rPr>
              <a:t>Courtney Langerud</a:t>
            </a:r>
            <a:r>
              <a:rPr lang="en"/>
              <a:t>: </a:t>
            </a:r>
            <a:r>
              <a:rPr lang="en">
                <a:solidFill>
                  <a:srgbClr val="B7B7B7"/>
                </a:solidFill>
              </a:rPr>
              <a:t>ASU Staff, E2 organizer, Epics coordinator</a:t>
            </a:r>
            <a:endParaRPr>
              <a:solidFill>
                <a:srgbClr val="B7B7B7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rPr>
              <a:t>Jesse Rutzen</a:t>
            </a:r>
            <a:r>
              <a:rPr lang="en"/>
              <a:t>: </a:t>
            </a:r>
            <a:r>
              <a:rPr lang="en">
                <a:solidFill>
                  <a:srgbClr val="B7B7B7"/>
                </a:solidFill>
              </a:rPr>
              <a:t>Engineering Academic Facilities Specialist, in Logistics/Materials/Construction</a:t>
            </a:r>
            <a:endParaRPr>
              <a:solidFill>
                <a:srgbClr val="B7B7B7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9" name="Google Shape;129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32775" y="3477225"/>
            <a:ext cx="5677550" cy="157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rPr>
              <a:t>Background</a:t>
            </a:r>
            <a:endParaRPr>
              <a:solidFill>
                <a:schemeClr val="lt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36" name="Google Shape;136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E2 is an engineering camp for incoming ASU freshman in engineering that takes place over a few days at Prescott Pines.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For many it is the first time getting to experience engineering as an ASU student.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5"/>
          <p:cNvSpPr txBox="1"/>
          <p:nvPr>
            <p:ph type="title"/>
          </p:nvPr>
        </p:nvSpPr>
        <p:spPr>
          <a:xfrm>
            <a:off x="1295550" y="451500"/>
            <a:ext cx="3029400" cy="572700"/>
          </a:xfrm>
          <a:prstGeom prst="rect">
            <a:avLst/>
          </a:prstGeom>
          <a:effectLst>
            <a:outerShdw blurRad="57150" rotWithShape="0" algn="bl" dir="4560000" dist="57150">
              <a:schemeClr val="lt2">
                <a:alpha val="50000"/>
              </a:schemeClr>
            </a:outerShdw>
          </a:effectLst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Lora"/>
                <a:ea typeface="Lora"/>
                <a:cs typeface="Lora"/>
                <a:sym typeface="Lora"/>
              </a:rPr>
              <a:t>Project Problem</a:t>
            </a:r>
            <a:endParaRPr>
              <a:solidFill>
                <a:schemeClr val="lt2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43" name="Google Shape;143;p25"/>
          <p:cNvSpPr txBox="1"/>
          <p:nvPr>
            <p:ph idx="1" type="body"/>
          </p:nvPr>
        </p:nvSpPr>
        <p:spPr>
          <a:xfrm>
            <a:off x="1295550" y="1811250"/>
            <a:ext cx="6675000" cy="152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7916"/>
              </a:lnSpc>
              <a:spcBef>
                <a:spcPts val="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lt2"/>
                </a:solidFill>
              </a:rPr>
              <a:t>ASU’s return to an in person E2 needs fresh activities to engage the new incoming students. The Escape Room for E2 is without a circuit aspect and requires several implementations to be interacted with. With a large Electrical Engineering school it is almost pivotal there is an implementation involved in E2.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FEFEF"/>
            </a:gs>
            <a:gs pos="51000">
              <a:srgbClr val="EA9999"/>
            </a:gs>
            <a:gs pos="100000">
              <a:srgbClr val="EFEFEF"/>
            </a:gs>
          </a:gsLst>
          <a:lin ang="5400012" scaled="0"/>
        </a:gradFill>
      </p:bgPr>
    </p:bg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6"/>
          <p:cNvSpPr txBox="1"/>
          <p:nvPr>
            <p:ph type="title"/>
          </p:nvPr>
        </p:nvSpPr>
        <p:spPr>
          <a:xfrm>
            <a:off x="1967550" y="1603650"/>
            <a:ext cx="5208900" cy="1936200"/>
          </a:xfrm>
          <a:prstGeom prst="rect">
            <a:avLst/>
          </a:prstGeom>
          <a:effectLst>
            <a:outerShdw blurRad="57150" rotWithShape="0" algn="bl" dir="15840000" dist="66675">
              <a:srgbClr val="000000">
                <a:alpha val="44000"/>
              </a:srgbClr>
            </a:outerShdw>
          </a:effectLst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Josefin Sans"/>
                <a:ea typeface="Josefin Sans"/>
                <a:cs typeface="Josefin Sans"/>
                <a:sym typeface="Josefin Sans"/>
              </a:rPr>
              <a:t>Solution Overview</a:t>
            </a:r>
            <a:endParaRPr>
              <a:latin typeface="Josefin Sans"/>
              <a:ea typeface="Josefin Sans"/>
              <a:cs typeface="Josefin Sans"/>
              <a:sym typeface="Josefin San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7"/>
          <p:cNvPicPr preferRelativeResize="0"/>
          <p:nvPr/>
        </p:nvPicPr>
        <p:blipFill>
          <a:blip r:embed="rId3">
            <a:alphaModFix amt="29000"/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7"/>
          <p:cNvSpPr txBox="1"/>
          <p:nvPr>
            <p:ph idx="1" type="body"/>
          </p:nvPr>
        </p:nvSpPr>
        <p:spPr>
          <a:xfrm>
            <a:off x="1185634" y="1621794"/>
            <a:ext cx="4917600" cy="388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dk1"/>
                </a:solidFill>
              </a:rPr>
              <a:t>Requirements</a:t>
            </a:r>
            <a:endParaRPr u="sng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8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en" sz="1600">
                <a:solidFill>
                  <a:schemeClr val="dk1"/>
                </a:solidFill>
              </a:rPr>
              <a:t>A working circuit box for jumping wires. The solution must implement the given “key” from the prior puzzle. 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8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en" sz="1600">
                <a:solidFill>
                  <a:schemeClr val="dk1"/>
                </a:solidFill>
              </a:rPr>
              <a:t>Less than 6lbs and within about 2 square feet.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8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en" sz="1600">
                <a:solidFill>
                  <a:schemeClr val="dk1"/>
                </a:solidFill>
              </a:rPr>
              <a:t>Requires 3 similar solutions to fix onto a locker where the main puzzles are.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8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2"/>
              <a:buFont typeface="Arial"/>
              <a:buNone/>
            </a:pPr>
            <a:r>
              <a:rPr lang="en" u="sng">
                <a:solidFill>
                  <a:schemeClr val="dk1"/>
                </a:solidFill>
              </a:rPr>
              <a:t>Criteria</a:t>
            </a:r>
            <a:endParaRPr u="sng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en" sz="1600">
                <a:solidFill>
                  <a:schemeClr val="dk1"/>
                </a:solidFill>
              </a:rPr>
              <a:t>R</a:t>
            </a:r>
            <a:r>
              <a:rPr lang="en" sz="1600">
                <a:solidFill>
                  <a:schemeClr val="dk1"/>
                </a:solidFill>
              </a:rPr>
              <a:t>esettable (whatever that means for given solution) within 5 minutes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en" sz="1600">
                <a:solidFill>
                  <a:schemeClr val="dk1"/>
                </a:solidFill>
              </a:rPr>
              <a:t>When solved, solution must deliver next step in maze</a:t>
            </a:r>
            <a:endParaRPr sz="1600"/>
          </a:p>
        </p:txBody>
      </p:sp>
      <p:sp>
        <p:nvSpPr>
          <p:cNvPr id="155" name="Google Shape;155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effectLst>
            <a:outerShdw blurRad="57150" rotWithShape="0" algn="bl" dir="6000000" dist="3810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Requirements &amp; Criteria</a:t>
            </a:r>
            <a:endParaRPr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28"/>
          <p:cNvPicPr preferRelativeResize="0"/>
          <p:nvPr/>
        </p:nvPicPr>
        <p:blipFill rotWithShape="1">
          <a:blip r:embed="rId3">
            <a:alphaModFix amt="37000"/>
          </a:blip>
          <a:srcRect b="6603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8"/>
          <p:cNvSpPr txBox="1"/>
          <p:nvPr>
            <p:ph type="title"/>
          </p:nvPr>
        </p:nvSpPr>
        <p:spPr>
          <a:xfrm>
            <a:off x="794250" y="107050"/>
            <a:ext cx="2730000" cy="572700"/>
          </a:xfrm>
          <a:prstGeom prst="rect">
            <a:avLst/>
          </a:prstGeom>
          <a:effectLst>
            <a:outerShdw blurRad="57150" rotWithShape="0" algn="bl" dir="5400000" dist="571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Current Concept</a:t>
            </a:r>
            <a:endParaRPr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62" name="Google Shape;162;p28"/>
          <p:cNvSpPr txBox="1"/>
          <p:nvPr/>
        </p:nvSpPr>
        <p:spPr>
          <a:xfrm>
            <a:off x="3678300" y="1424525"/>
            <a:ext cx="1787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/>
              <a:t>Decision</a:t>
            </a:r>
            <a:r>
              <a:rPr b="1" lang="en" sz="1500"/>
              <a:t> Matrix</a:t>
            </a:r>
            <a:endParaRPr b="1" sz="1500"/>
          </a:p>
        </p:txBody>
      </p:sp>
      <p:sp>
        <p:nvSpPr>
          <p:cNvPr id="163" name="Google Shape;163;p28"/>
          <p:cNvSpPr txBox="1"/>
          <p:nvPr/>
        </p:nvSpPr>
        <p:spPr>
          <a:xfrm>
            <a:off x="3688975" y="1840025"/>
            <a:ext cx="19623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Magnetic Lock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Linear Actuator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Solenoid Lock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Winner: Solenoid Lock</a:t>
            </a:r>
            <a:endParaRPr/>
          </a:p>
        </p:txBody>
      </p:sp>
      <p:pic>
        <p:nvPicPr>
          <p:cNvPr id="164" name="Google Shape;164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33525" y="3577042"/>
            <a:ext cx="2509400" cy="16748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35039" y="-1"/>
            <a:ext cx="2308961" cy="184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42925" y="4219563"/>
            <a:ext cx="1162050" cy="923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29"/>
          <p:cNvPicPr preferRelativeResize="0"/>
          <p:nvPr/>
        </p:nvPicPr>
        <p:blipFill>
          <a:blip r:embed="rId3">
            <a:alphaModFix amt="52999"/>
          </a:blip>
          <a:stretch>
            <a:fillRect/>
          </a:stretch>
        </p:blipFill>
        <p:spPr>
          <a:xfrm rot="10800000">
            <a:off x="-28151" y="-12625"/>
            <a:ext cx="9172176" cy="5168750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Hot wire connections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Less able to be altered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“Complex” Circuit solutions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Requires too much base knowledge for participating time frame.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Metal box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Multiple would put unnecessary (potentially critical) stress on locker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Hatch/Hinged Door/Sliding Door</a:t>
            </a:r>
            <a:endParaRPr/>
          </a:p>
        </p:txBody>
      </p:sp>
      <p:sp>
        <p:nvSpPr>
          <p:cNvPr id="173" name="Google Shape;173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Debated Solutions</a:t>
            </a:r>
            <a:endParaRPr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effectLst>
            <a:outerShdw blurRad="57150" rotWithShape="0" algn="bl" dir="5700000" dist="47625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Potential Impact of Solution</a:t>
            </a:r>
            <a:endParaRPr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80" name="Google Shape;180;p30"/>
          <p:cNvSpPr txBox="1"/>
          <p:nvPr>
            <p:ph idx="1" type="body"/>
          </p:nvPr>
        </p:nvSpPr>
        <p:spPr>
          <a:xfrm>
            <a:off x="1492700" y="1490450"/>
            <a:ext cx="5867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E2 is an introduction to collaboration and engineering to come at ASU.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</a:rPr>
              <a:t>E2 containing parts built from ASU students can encourage a positive loop of ever-improving engineering and E2 camps.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FEFEF"/>
            </a:gs>
            <a:gs pos="51000">
              <a:srgbClr val="6D9EEB"/>
            </a:gs>
            <a:gs pos="100000">
              <a:srgbClr val="EFEFEF"/>
            </a:gs>
          </a:gsLst>
          <a:lin ang="5400012" scaled="0"/>
        </a:gradFill>
      </p:bgPr>
    </p:bg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1"/>
          <p:cNvSpPr txBox="1"/>
          <p:nvPr>
            <p:ph type="title"/>
          </p:nvPr>
        </p:nvSpPr>
        <p:spPr>
          <a:xfrm>
            <a:off x="2990400" y="1641600"/>
            <a:ext cx="3163200" cy="1860300"/>
          </a:xfrm>
          <a:prstGeom prst="rect">
            <a:avLst/>
          </a:prstGeom>
          <a:effectLst>
            <a:outerShdw blurRad="57150" rotWithShape="0" algn="bl" dir="15840000" dist="571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Josefin Sans"/>
                <a:ea typeface="Josefin Sans"/>
                <a:cs typeface="Josefin Sans"/>
                <a:sym typeface="Josefin Sans"/>
              </a:rPr>
              <a:t>Next steps</a:t>
            </a:r>
            <a:endParaRPr>
              <a:latin typeface="Josefin Sans"/>
              <a:ea typeface="Josefin Sans"/>
              <a:cs typeface="Josefin Sans"/>
              <a:sym typeface="Josefin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FEFEF"/>
            </a:gs>
            <a:gs pos="51000">
              <a:srgbClr val="B4A7D6"/>
            </a:gs>
            <a:gs pos="100000">
              <a:srgbClr val="EFEFEF"/>
            </a:gs>
          </a:gsLst>
          <a:lin ang="5400012" scaled="0"/>
        </a:gra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616350" y="1687800"/>
            <a:ext cx="7911300" cy="1767900"/>
          </a:xfrm>
          <a:prstGeom prst="rect">
            <a:avLst/>
          </a:prstGeom>
          <a:effectLst>
            <a:outerShdw blurRad="100013" rotWithShape="0" algn="bl" dir="15120000" dist="66675">
              <a:srgbClr val="000000">
                <a:alpha val="55000"/>
              </a:srgbClr>
            </a:outerShdw>
          </a:effectLst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Josefin Sans"/>
                <a:ea typeface="Josefin Sans"/>
                <a:cs typeface="Josefin Sans"/>
                <a:sym typeface="Josefin Sans"/>
              </a:rPr>
              <a:t>Team Member Introductions</a:t>
            </a:r>
            <a:endParaRPr>
              <a:latin typeface="Josefin Sans"/>
              <a:ea typeface="Josefin Sans"/>
              <a:cs typeface="Josefin Sans"/>
              <a:sym typeface="Josefin San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32"/>
          <p:cNvPicPr preferRelativeResize="0"/>
          <p:nvPr/>
        </p:nvPicPr>
        <p:blipFill>
          <a:blip r:embed="rId3">
            <a:alphaModFix amt="26000"/>
          </a:blip>
          <a:stretch>
            <a:fillRect/>
          </a:stretch>
        </p:blipFill>
        <p:spPr>
          <a:xfrm>
            <a:off x="0" y="-3151"/>
            <a:ext cx="9144000" cy="5149792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32"/>
          <p:cNvSpPr txBox="1"/>
          <p:nvPr/>
        </p:nvSpPr>
        <p:spPr>
          <a:xfrm>
            <a:off x="490250" y="1351875"/>
            <a:ext cx="6945000" cy="33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701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22"/>
              <a:buFont typeface="Montserrat"/>
              <a:buChar char="●"/>
            </a:pPr>
            <a:r>
              <a:rPr lang="en" sz="2022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The goal of the semester is a working prototype by December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</a:pPr>
            <a:r>
              <a:rPr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The budget for the project is under the 500 dollars allotted for EPICS projects. The current prototype would cost around $40 total to produce. The Community Partner’s overall budget falls under the E2 program.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</a:pPr>
            <a:r>
              <a:rPr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The next step in the process is itemizing parts and getting </a:t>
            </a:r>
            <a:r>
              <a:rPr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authorization</a:t>
            </a:r>
            <a:r>
              <a:rPr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to order them.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</a:pPr>
            <a:r>
              <a:rPr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From the parts a mechanical solution can be derived for how to reveal the key to the next part of the activity.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2" name="Google Shape;192;p32"/>
          <p:cNvSpPr txBox="1"/>
          <p:nvPr>
            <p:ph type="title"/>
          </p:nvPr>
        </p:nvSpPr>
        <p:spPr>
          <a:xfrm>
            <a:off x="490250" y="450150"/>
            <a:ext cx="6945000" cy="67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22">
                <a:latin typeface="Montserrat"/>
                <a:ea typeface="Montserrat"/>
                <a:cs typeface="Montserrat"/>
                <a:sym typeface="Montserrat"/>
              </a:rPr>
              <a:t>Next Steps</a:t>
            </a:r>
            <a:endParaRPr b="1" sz="2022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Barriers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34"/>
          <p:cNvPicPr preferRelativeResize="0"/>
          <p:nvPr/>
        </p:nvPicPr>
        <p:blipFill>
          <a:blip r:embed="rId3">
            <a:alphaModFix amt="31000"/>
          </a:blip>
          <a:stretch>
            <a:fillRect/>
          </a:stretch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PESTLE</a:t>
            </a:r>
            <a:endParaRPr/>
          </a:p>
        </p:txBody>
      </p:sp>
      <p:sp>
        <p:nvSpPr>
          <p:cNvPr id="205" name="Google Shape;205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Political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Economic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Social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Technological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Legal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Environmental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p35"/>
          <p:cNvPicPr preferRelativeResize="0"/>
          <p:nvPr/>
        </p:nvPicPr>
        <p:blipFill>
          <a:blip r:embed="rId3">
            <a:alphaModFix amt="47000"/>
          </a:blip>
          <a:stretch>
            <a:fillRect/>
          </a:stretch>
        </p:blipFill>
        <p:spPr>
          <a:xfrm flipH="1"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Finding appropriate supplies and parts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Applying PESTLE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Splitting workloads effectively and efficiently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Diverting attention to other potential solutions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(since multiple solutions are desired in the end with </a:t>
            </a:r>
            <a:r>
              <a:rPr lang="en"/>
              <a:t>slight</a:t>
            </a:r>
            <a:r>
              <a:rPr lang="en"/>
              <a:t> variations)</a:t>
            </a:r>
            <a:endParaRPr/>
          </a:p>
        </p:txBody>
      </p:sp>
      <p:sp>
        <p:nvSpPr>
          <p:cNvPr id="212" name="Google Shape;212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Challenges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Google Shape;21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36"/>
          <p:cNvSpPr txBox="1"/>
          <p:nvPr>
            <p:ph type="ctrTitle"/>
          </p:nvPr>
        </p:nvSpPr>
        <p:spPr>
          <a:xfrm>
            <a:off x="2868000" y="2060400"/>
            <a:ext cx="3408000" cy="102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Questions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FFFF"/>
            </a:gs>
            <a:gs pos="100000">
              <a:srgbClr val="B3B3B3"/>
            </a:gs>
          </a:gsLst>
          <a:lin ang="5400012" scaled="0"/>
        </a:gra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 txBox="1"/>
          <p:nvPr>
            <p:ph idx="2" type="body"/>
          </p:nvPr>
        </p:nvSpPr>
        <p:spPr>
          <a:xfrm>
            <a:off x="4506300" y="1933650"/>
            <a:ext cx="3999900" cy="10566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Sophomore</a:t>
            </a:r>
            <a:endParaRPr sz="17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Major: Electrical Engineering</a:t>
            </a:r>
            <a:endParaRPr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6" name="Google Shape;66;p15"/>
          <p:cNvPicPr preferRelativeResize="0"/>
          <p:nvPr/>
        </p:nvPicPr>
        <p:blipFill>
          <a:blip r:embed="rId3">
            <a:alphaModFix amt="54000"/>
          </a:blip>
          <a:stretch>
            <a:fillRect/>
          </a:stretch>
        </p:blipFill>
        <p:spPr>
          <a:xfrm flipH="1">
            <a:off x="0" y="0"/>
            <a:ext cx="471487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5"/>
          <p:cNvSpPr txBox="1"/>
          <p:nvPr>
            <p:ph type="title"/>
          </p:nvPr>
        </p:nvSpPr>
        <p:spPr>
          <a:xfrm>
            <a:off x="3199950" y="428175"/>
            <a:ext cx="2744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Marquis Ramirez</a:t>
            </a:r>
            <a:endParaRPr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68" name="Google Shape;68;p15"/>
          <p:cNvPicPr preferRelativeResize="0"/>
          <p:nvPr/>
        </p:nvPicPr>
        <p:blipFill rotWithShape="1">
          <a:blip r:embed="rId4">
            <a:alphaModFix/>
          </a:blip>
          <a:srcRect b="0" l="5784" r="7755" t="5006"/>
          <a:stretch/>
        </p:blipFill>
        <p:spPr>
          <a:xfrm>
            <a:off x="1489050" y="1000875"/>
            <a:ext cx="1736776" cy="3541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CECD5"/>
            </a:gs>
            <a:gs pos="100000">
              <a:srgbClr val="93BC81"/>
            </a:gs>
          </a:gsLst>
          <a:lin ang="5400012" scaled="0"/>
        </a:grad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6"/>
          <p:cNvPicPr preferRelativeResize="0"/>
          <p:nvPr/>
        </p:nvPicPr>
        <p:blipFill>
          <a:blip r:embed="rId3">
            <a:alphaModFix amt="34000"/>
          </a:blip>
          <a:stretch>
            <a:fillRect/>
          </a:stretch>
        </p:blipFill>
        <p:spPr>
          <a:xfrm>
            <a:off x="0" y="0"/>
            <a:ext cx="6768825" cy="520100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6"/>
          <p:cNvSpPr txBox="1"/>
          <p:nvPr>
            <p:ph type="title"/>
          </p:nvPr>
        </p:nvSpPr>
        <p:spPr>
          <a:xfrm>
            <a:off x="3549300" y="453425"/>
            <a:ext cx="2045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Grace Clark</a:t>
            </a:r>
            <a:endParaRPr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75" name="Google Shape;75;p16"/>
          <p:cNvPicPr preferRelativeResize="0"/>
          <p:nvPr/>
        </p:nvPicPr>
        <p:blipFill rotWithShape="1">
          <a:blip r:embed="rId4">
            <a:alphaModFix/>
          </a:blip>
          <a:srcRect b="0" l="8941" r="19813" t="16548"/>
          <a:stretch/>
        </p:blipFill>
        <p:spPr>
          <a:xfrm>
            <a:off x="1503900" y="1026125"/>
            <a:ext cx="2045401" cy="3594598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6"/>
          <p:cNvSpPr txBox="1"/>
          <p:nvPr>
            <p:ph idx="2" type="body"/>
          </p:nvPr>
        </p:nvSpPr>
        <p:spPr>
          <a:xfrm>
            <a:off x="4729475" y="2094000"/>
            <a:ext cx="3038400" cy="955500"/>
          </a:xfrm>
          <a:prstGeom prst="rect">
            <a:avLst/>
          </a:prstGeom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</a:t>
            </a:r>
            <a:r>
              <a:rPr lang="en" sz="17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ophomore</a:t>
            </a:r>
            <a:endParaRPr sz="17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7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Major: Computer Science</a:t>
            </a:r>
            <a:endParaRPr sz="17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9CB9C"/>
            </a:gs>
            <a:gs pos="100000">
              <a:srgbClr val="F58F09"/>
            </a:gs>
          </a:gsLst>
          <a:lin ang="5400012" scaled="0"/>
        </a:gra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17"/>
          <p:cNvPicPr preferRelativeResize="0"/>
          <p:nvPr/>
        </p:nvPicPr>
        <p:blipFill>
          <a:blip r:embed="rId3">
            <a:alphaModFix amt="32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Nafea Alanazi</a:t>
            </a:r>
            <a:endParaRPr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83" name="Google Shape;83;p17"/>
          <p:cNvSpPr txBox="1"/>
          <p:nvPr>
            <p:ph idx="1" type="body"/>
          </p:nvPr>
        </p:nvSpPr>
        <p:spPr>
          <a:xfrm>
            <a:off x="4160350" y="2190275"/>
            <a:ext cx="3650700" cy="10956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Junior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Major: Electrical Engineering </a:t>
            </a:r>
            <a:endParaRPr/>
          </a:p>
        </p:txBody>
      </p:sp>
      <p:pic>
        <p:nvPicPr>
          <p:cNvPr id="84" name="Google Shape;8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63775" y="1017725"/>
            <a:ext cx="2351426" cy="35254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4E29AA"/>
            </a:gs>
            <a:gs pos="58999">
              <a:srgbClr val="2A1859"/>
            </a:gs>
            <a:gs pos="71000">
              <a:srgbClr val="361E74"/>
            </a:gs>
            <a:gs pos="100000">
              <a:srgbClr val="1E123D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8"/>
          <p:cNvPicPr preferRelativeResize="0"/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0" y="0"/>
            <a:ext cx="9144000" cy="37834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8"/>
          <p:cNvSpPr txBox="1"/>
          <p:nvPr>
            <p:ph type="title"/>
          </p:nvPr>
        </p:nvSpPr>
        <p:spPr>
          <a:xfrm>
            <a:off x="311700" y="3775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2743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2CC"/>
                </a:solidFill>
                <a:latin typeface="Lora"/>
                <a:ea typeface="Lora"/>
                <a:cs typeface="Lora"/>
                <a:sym typeface="Lora"/>
              </a:rPr>
              <a:t>Amal Shifwath Shaik</a:t>
            </a:r>
            <a:endParaRPr>
              <a:solidFill>
                <a:srgbClr val="FFF2CC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91" name="Google Shape;91;p18"/>
          <p:cNvSpPr txBox="1"/>
          <p:nvPr>
            <p:ph idx="1" type="body"/>
          </p:nvPr>
        </p:nvSpPr>
        <p:spPr>
          <a:xfrm>
            <a:off x="4128425" y="2100000"/>
            <a:ext cx="3194700" cy="9435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>
                <a:solidFill>
                  <a:schemeClr val="lt2"/>
                </a:solidFill>
                <a:latin typeface="Lora"/>
                <a:ea typeface="Lora"/>
                <a:cs typeface="Lora"/>
                <a:sym typeface="Lora"/>
              </a:rPr>
              <a:t>Freshman</a:t>
            </a:r>
            <a:endParaRPr sz="1700">
              <a:solidFill>
                <a:schemeClr val="lt2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700">
                <a:solidFill>
                  <a:schemeClr val="lt2"/>
                </a:solidFill>
                <a:latin typeface="Lora"/>
                <a:ea typeface="Lora"/>
                <a:cs typeface="Lora"/>
                <a:sym typeface="Lora"/>
              </a:rPr>
              <a:t>Major : Computer Science</a:t>
            </a:r>
            <a:endParaRPr sz="1700">
              <a:solidFill>
                <a:schemeClr val="lt2"/>
              </a:solidFill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92" name="Google Shape;92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95500" y="950200"/>
            <a:ext cx="1602801" cy="32756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E599"/>
            </a:gs>
            <a:gs pos="100000">
              <a:srgbClr val="BF9000"/>
            </a:gs>
          </a:gsLst>
          <a:lin ang="5400012" scaled="0"/>
        </a:grad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9"/>
          <p:cNvPicPr preferRelativeResize="0"/>
          <p:nvPr/>
        </p:nvPicPr>
        <p:blipFill>
          <a:blip r:embed="rId3">
            <a:alphaModFix amt="12000"/>
          </a:blip>
          <a:stretch>
            <a:fillRect/>
          </a:stretch>
        </p:blipFill>
        <p:spPr>
          <a:xfrm flipH="1" rot="10800000"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9"/>
          <p:cNvSpPr txBox="1"/>
          <p:nvPr>
            <p:ph type="title"/>
          </p:nvPr>
        </p:nvSpPr>
        <p:spPr>
          <a:xfrm>
            <a:off x="3216750" y="431875"/>
            <a:ext cx="296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Murtadha AlAsadi</a:t>
            </a:r>
            <a:endParaRPr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99" name="Google Shape;99;p19"/>
          <p:cNvSpPr txBox="1"/>
          <p:nvPr>
            <p:ph idx="1" type="body"/>
          </p:nvPr>
        </p:nvSpPr>
        <p:spPr>
          <a:xfrm>
            <a:off x="3829400" y="2115300"/>
            <a:ext cx="3146100" cy="9129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 fontScale="92500" lnSpcReduction="10000"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4705"/>
              <a:buFont typeface="Arial"/>
              <a:buNone/>
            </a:pPr>
            <a:r>
              <a:rPr lang="en" sz="1700">
                <a:solidFill>
                  <a:srgbClr val="434343"/>
                </a:solidFill>
                <a:latin typeface="Lora"/>
                <a:ea typeface="Lora"/>
                <a:cs typeface="Lora"/>
                <a:sym typeface="Lora"/>
              </a:rPr>
              <a:t>Freshman</a:t>
            </a:r>
            <a:endParaRPr sz="1700">
              <a:solidFill>
                <a:srgbClr val="434343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700">
                <a:solidFill>
                  <a:srgbClr val="434343"/>
                </a:solidFill>
                <a:latin typeface="Lora"/>
                <a:ea typeface="Lora"/>
                <a:cs typeface="Lora"/>
                <a:sym typeface="Lora"/>
              </a:rPr>
              <a:t>Major: Electrical Engineering</a:t>
            </a:r>
            <a:endParaRPr sz="1700">
              <a:solidFill>
                <a:srgbClr val="434343"/>
              </a:solidFill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100" name="Google Shape;100;p19"/>
          <p:cNvPicPr preferRelativeResize="0"/>
          <p:nvPr/>
        </p:nvPicPr>
        <p:blipFill rotWithShape="1">
          <a:blip r:embed="rId4">
            <a:alphaModFix/>
          </a:blip>
          <a:srcRect b="0" l="0" r="0" t="6838"/>
          <a:stretch/>
        </p:blipFill>
        <p:spPr>
          <a:xfrm>
            <a:off x="1408875" y="1004575"/>
            <a:ext cx="1807875" cy="35597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C78D8"/>
            </a:gs>
            <a:gs pos="58999">
              <a:srgbClr val="073763"/>
            </a:gs>
            <a:gs pos="71000">
              <a:srgbClr val="0B5394"/>
            </a:gs>
            <a:gs pos="100000">
              <a:srgbClr val="1C4587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20"/>
          <p:cNvPicPr preferRelativeResize="0"/>
          <p:nvPr/>
        </p:nvPicPr>
        <p:blipFill rotWithShape="1">
          <a:blip r:embed="rId3">
            <a:alphaModFix amt="75000"/>
          </a:blip>
          <a:srcRect b="9901" l="7287" r="6572" t="0"/>
          <a:stretch/>
        </p:blipFill>
        <p:spPr>
          <a:xfrm>
            <a:off x="0" y="0"/>
            <a:ext cx="918714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20"/>
          <p:cNvSpPr txBox="1"/>
          <p:nvPr>
            <p:ph type="title"/>
          </p:nvPr>
        </p:nvSpPr>
        <p:spPr>
          <a:xfrm>
            <a:off x="311700" y="426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EFEF"/>
                </a:solidFill>
                <a:latin typeface="Lora"/>
                <a:ea typeface="Lora"/>
                <a:cs typeface="Lora"/>
                <a:sym typeface="Lora"/>
              </a:rPr>
              <a:t>Rodrigo Avilez</a:t>
            </a:r>
            <a:endParaRPr>
              <a:solidFill>
                <a:srgbClr val="EFEFEF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07" name="Google Shape;107;p20"/>
          <p:cNvSpPr txBox="1"/>
          <p:nvPr>
            <p:ph idx="1" type="body"/>
          </p:nvPr>
        </p:nvSpPr>
        <p:spPr>
          <a:xfrm>
            <a:off x="4352075" y="2096550"/>
            <a:ext cx="3393000" cy="950400"/>
          </a:xfrm>
          <a:prstGeom prst="rect">
            <a:avLst/>
          </a:prstGeom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3F3F3"/>
                </a:solidFill>
                <a:latin typeface="Lora"/>
                <a:ea typeface="Lora"/>
                <a:cs typeface="Lora"/>
                <a:sym typeface="Lora"/>
              </a:rPr>
              <a:t>Freshman</a:t>
            </a:r>
            <a:endParaRPr sz="1700">
              <a:solidFill>
                <a:srgbClr val="F3F3F3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700">
                <a:solidFill>
                  <a:srgbClr val="F3F3F3"/>
                </a:solidFill>
                <a:latin typeface="Lora"/>
                <a:ea typeface="Lora"/>
                <a:cs typeface="Lora"/>
                <a:sym typeface="Lora"/>
              </a:rPr>
              <a:t>Major: Aerospace Engineering </a:t>
            </a:r>
            <a:endParaRPr sz="1700">
              <a:solidFill>
                <a:srgbClr val="F3F3F3"/>
              </a:solidFill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108" name="Google Shape;108;p20"/>
          <p:cNvPicPr preferRelativeResize="0"/>
          <p:nvPr/>
        </p:nvPicPr>
        <p:blipFill rotWithShape="1">
          <a:blip r:embed="rId4">
            <a:alphaModFix/>
          </a:blip>
          <a:srcRect b="0" l="0" r="9958" t="0"/>
          <a:stretch/>
        </p:blipFill>
        <p:spPr>
          <a:xfrm>
            <a:off x="1457925" y="998950"/>
            <a:ext cx="1954299" cy="3342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A9999"/>
            </a:gs>
            <a:gs pos="100000">
              <a:srgbClr val="A61C00"/>
            </a:gs>
          </a:gsLst>
          <a:lin ang="5400012" scaled="0"/>
        </a:gra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37950"/>
            <a:ext cx="914400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1"/>
          <p:cNvSpPr txBox="1"/>
          <p:nvPr>
            <p:ph type="title"/>
          </p:nvPr>
        </p:nvSpPr>
        <p:spPr>
          <a:xfrm>
            <a:off x="3493950" y="503950"/>
            <a:ext cx="215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Cesar Vargas</a:t>
            </a:r>
            <a:endParaRPr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15" name="Google Shape;115;p21"/>
          <p:cNvSpPr txBox="1"/>
          <p:nvPr>
            <p:ph idx="1" type="body"/>
          </p:nvPr>
        </p:nvSpPr>
        <p:spPr>
          <a:xfrm>
            <a:off x="4420700" y="2120100"/>
            <a:ext cx="3362100" cy="9033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>
                <a:solidFill>
                  <a:schemeClr val="lt2"/>
                </a:solidFill>
                <a:latin typeface="Lora"/>
                <a:ea typeface="Lora"/>
                <a:cs typeface="Lora"/>
                <a:sym typeface="Lora"/>
              </a:rPr>
              <a:t>Sophomore</a:t>
            </a:r>
            <a:endParaRPr sz="1700">
              <a:solidFill>
                <a:schemeClr val="lt2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700">
                <a:solidFill>
                  <a:schemeClr val="lt2"/>
                </a:solidFill>
                <a:latin typeface="Lora"/>
                <a:ea typeface="Lora"/>
                <a:cs typeface="Lora"/>
                <a:sym typeface="Lora"/>
              </a:rPr>
              <a:t>Major: Electrical Engineering </a:t>
            </a:r>
            <a:endParaRPr sz="1700">
              <a:solidFill>
                <a:schemeClr val="lt2"/>
              </a:solidFill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116" name="Google Shape;116;p21"/>
          <p:cNvPicPr preferRelativeResize="0"/>
          <p:nvPr/>
        </p:nvPicPr>
        <p:blipFill rotWithShape="1">
          <a:blip r:embed="rId4">
            <a:alphaModFix/>
          </a:blip>
          <a:srcRect b="0" l="26788" r="0" t="0"/>
          <a:stretch/>
        </p:blipFill>
        <p:spPr>
          <a:xfrm>
            <a:off x="992700" y="1162275"/>
            <a:ext cx="2334875" cy="3274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